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57" r:id="rId4"/>
    <p:sldId id="261" r:id="rId5"/>
    <p:sldId id="263" r:id="rId6"/>
    <p:sldId id="264" r:id="rId7"/>
    <p:sldId id="267" r:id="rId8"/>
    <p:sldId id="268" r:id="rId9"/>
    <p:sldId id="265" r:id="rId10"/>
    <p:sldId id="269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7564" y="-710086"/>
            <a:ext cx="8967940" cy="3939350"/>
          </a:xfrm>
        </p:spPr>
        <p:txBody>
          <a:bodyPr/>
          <a:lstStyle/>
          <a:p>
            <a:r>
              <a:rPr lang="ru-RU" sz="3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Незаурядность Евгения Онегин. Особенности и причины душевного состояния героя романа</a:t>
            </a:r>
            <a:br>
              <a:rPr lang="ru-RU" sz="3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А.С. Пушкина «Евгений Онегин» </a:t>
            </a:r>
            <a:r>
              <a:rPr lang="ru-RU" sz="2600" b="1" dirty="0" smtClean="0">
                <a:effectLst/>
              </a:rPr>
              <a:t> </a:t>
            </a:r>
            <a:endParaRPr lang="ru-RU" sz="26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5786454"/>
            <a:ext cx="7167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Презентацию подготовила учитель русского языка и литературы Олеся Олеговна Марченко, г. Брянск 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57" y="2185004"/>
            <a:ext cx="747551" cy="232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97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496"/>
            <a:ext cx="8305800" cy="1143000"/>
          </a:xfrm>
        </p:spPr>
        <p:txBody>
          <a:bodyPr/>
          <a:lstStyle/>
          <a:p>
            <a:pPr algn="r"/>
            <a:r>
              <a:rPr lang="ru-RU" smtClean="0"/>
              <a:t>А.И. Герцен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305800" cy="1981200"/>
          </a:xfrm>
        </p:spPr>
        <p:txBody>
          <a:bodyPr/>
          <a:lstStyle/>
          <a:p>
            <a:r>
              <a:rPr lang="ru-RU" sz="3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Онегин- «герой </a:t>
            </a:r>
            <a:r>
              <a:rPr lang="ru-RU" sz="3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своего времени</a:t>
            </a:r>
            <a:r>
              <a:rPr lang="ru-RU" sz="3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который постоянно находится </a:t>
            </a:r>
            <a:r>
              <a:rPr lang="ru-RU" sz="3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возле себя </a:t>
            </a:r>
            <a:r>
              <a:rPr lang="ru-RU" sz="3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или </a:t>
            </a:r>
            <a:r>
              <a:rPr lang="ru-RU" sz="3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самом себе </a:t>
            </a:r>
            <a:r>
              <a:rPr lang="ru-RU" sz="3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</a:t>
            </a:r>
            <a:endParaRPr lang="ru-RU" sz="36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3786190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onstantia"/>
                <a:ea typeface="+mn-ea"/>
                <a:cs typeface="+mn-cs"/>
              </a:rPr>
              <a:t>Онегин - страдающий </a:t>
            </a:r>
            <a:r>
              <a:rPr kumimoji="0" lang="ru-RU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onstantia"/>
                <a:ea typeface="+mn-ea"/>
                <a:cs typeface="+mn-cs"/>
              </a:rPr>
              <a:t>эгоист, </a:t>
            </a:r>
            <a:r>
              <a:rPr kumimoji="0" lang="ru-RU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onstantia"/>
                <a:ea typeface="+mn-ea"/>
                <a:cs typeface="+mn-cs"/>
              </a:rPr>
              <a:t>которого душит </a:t>
            </a:r>
            <a:r>
              <a:rPr kumimoji="0" lang="ru-RU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onstantia"/>
                <a:ea typeface="+mn-ea"/>
                <a:cs typeface="+mn-cs"/>
              </a:rPr>
              <a:t>бездеятельность</a:t>
            </a:r>
            <a:r>
              <a:rPr kumimoji="0" lang="ru-RU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onstantia"/>
                <a:ea typeface="+mn-ea"/>
                <a:cs typeface="+mn-cs"/>
              </a:rPr>
              <a:t> и </a:t>
            </a:r>
            <a:r>
              <a:rPr kumimoji="0" lang="ru-RU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onstantia"/>
                <a:ea typeface="+mn-ea"/>
                <a:cs typeface="+mn-cs"/>
              </a:rPr>
              <a:t>пошлость</a:t>
            </a:r>
            <a:r>
              <a:rPr kumimoji="0" lang="ru-RU" sz="32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onstantia"/>
                <a:ea typeface="+mn-ea"/>
                <a:cs typeface="+mn-cs"/>
              </a:rPr>
              <a:t> жизни. </a:t>
            </a:r>
            <a:endParaRPr kumimoji="0" lang="ru-RU" sz="32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0826" y="5786454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В. Г. Белинский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pic>
        <p:nvPicPr>
          <p:cNvPr id="6" name="Рисунок 5" descr="C:\Users\User\Desktop\ДЛЯ ХОРОШЕВСКОЙ\0014-011-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58" y="2260180"/>
            <a:ext cx="676572" cy="20240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352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92373"/>
              </p:ext>
            </p:extLst>
          </p:nvPr>
        </p:nvGraphicFramePr>
        <p:xfrm>
          <a:off x="457200" y="1772816"/>
          <a:ext cx="8229600" cy="4935874"/>
        </p:xfrm>
        <a:graphic>
          <a:graphicData uri="http://schemas.openxmlformats.org/drawingml/2006/table">
            <a:tbl>
              <a:tblPr firstRow="1" firstCol="1" bandRow="1"/>
              <a:tblGrid>
                <a:gridCol w="8229600">
                  <a:extLst>
                    <a:ext uri="{9D8B030D-6E8A-4147-A177-3AD203B41FA5}">
                      <a16:colId xmlns:a16="http://schemas.microsoft.com/office/drawing/2014/main" val="1302387757"/>
                    </a:ext>
                  </a:extLst>
                </a:gridCol>
              </a:tblGrid>
              <a:tr h="4935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Усваивающее  чтение главы 1.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Выписать цитаты в таблицу из указанных строф в столбец № 3.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Заполнить личностное мнение читателя столбец № 5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Ознакомительное чтение  главы 2 (подбор цитат по плану таблицы к предыдущему уроку). 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Задание на основе ОГЭ и ЕГЭ по литературе: установить соответствие образ и его характеристики (образ Онегина  и образ Автора). Заполнить таблицу (по выбору). 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буктрейлера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главе 1*.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183" marR="581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62444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Домашнее задание (дифференцированное)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496"/>
            <a:ext cx="8305800" cy="1143000"/>
          </a:xfrm>
        </p:spPr>
        <p:txBody>
          <a:bodyPr/>
          <a:lstStyle/>
          <a:p>
            <a:pPr algn="r"/>
            <a:r>
              <a:rPr lang="ru-RU" dirty="0" smtClean="0"/>
              <a:t>А.И. Герцен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305800" cy="1981200"/>
          </a:xfrm>
        </p:spPr>
        <p:txBody>
          <a:bodyPr/>
          <a:lstStyle/>
          <a:p>
            <a:r>
              <a:rPr lang="ru-RU" sz="3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Онегин- «герой _______   __________, который постоянно находится возле _______ или в самом _______ »</a:t>
            </a:r>
            <a:endParaRPr lang="ru-RU" sz="36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3786190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Онегин - страдающий ___________, которого душит _______________ и _____________ жизни.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0826" y="5786454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В. Г. Белинский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57" y="2185004"/>
            <a:ext cx="747551" cy="232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2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 </a:t>
            </a:r>
            <a:r>
              <a:rPr lang="ru-RU" dirty="0" smtClean="0">
                <a:solidFill>
                  <a:schemeClr val="bg1"/>
                </a:solidFill>
              </a:rPr>
              <a:t>ОБРАТИТЕСЬ К ТЕКСТУ романа «Евгений Онегин» (глава 1, строфы </a:t>
            </a:r>
            <a:r>
              <a:rPr lang="en-US" dirty="0" smtClean="0">
                <a:solidFill>
                  <a:schemeClr val="bg1"/>
                </a:solidFill>
              </a:rPr>
              <a:t>II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III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IV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V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VII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XLIII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XLIV</a:t>
            </a:r>
            <a:r>
              <a:rPr lang="ru-RU" dirty="0" smtClean="0">
                <a:solidFill>
                  <a:schemeClr val="bg1"/>
                </a:solidFill>
              </a:rPr>
              <a:t>).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 Прочитайте (используя  подходящий для вас вид чтения) предложенные строфы (</a:t>
            </a:r>
            <a:r>
              <a:rPr lang="ru-RU" dirty="0" err="1" smtClean="0">
                <a:solidFill>
                  <a:schemeClr val="bg1"/>
                </a:solidFill>
              </a:rPr>
              <a:t>Онегинская</a:t>
            </a:r>
            <a:r>
              <a:rPr lang="ru-RU" dirty="0" smtClean="0">
                <a:solidFill>
                  <a:schemeClr val="bg1"/>
                </a:solidFill>
              </a:rPr>
              <a:t> строфа – 14 строк), подберите цитаты и заполните таблицу в характеристике «Образование», «Воспитание», </a:t>
            </a:r>
            <a:r>
              <a:rPr lang="ru-RU" b="1" dirty="0" smtClean="0">
                <a:solidFill>
                  <a:schemeClr val="bg1"/>
                </a:solidFill>
              </a:rPr>
              <a:t>используя современную стратегию чтения через создание </a:t>
            </a:r>
            <a:r>
              <a:rPr lang="en-US" b="1" dirty="0" smtClean="0">
                <a:solidFill>
                  <a:schemeClr val="bg1"/>
                </a:solidFill>
              </a:rPr>
              <a:t>SMS</a:t>
            </a:r>
            <a:r>
              <a:rPr lang="ru-RU" b="1" dirty="0" smtClean="0">
                <a:solidFill>
                  <a:schemeClr val="bg1"/>
                </a:solidFill>
              </a:rPr>
              <a:t>- сообщений по цитате</a:t>
            </a:r>
            <a:r>
              <a:rPr lang="ru-RU" dirty="0" smtClean="0">
                <a:solidFill>
                  <a:schemeClr val="bg1"/>
                </a:solidFill>
              </a:rPr>
              <a:t>. (Пример на основе стихотворения А.Ахматовой «Сжала руки под темной вуалью»: «Уйдешь – я умру»).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 Сделайте вывод, обобщив смысл цитаты</a:t>
            </a:r>
            <a:r>
              <a:rPr lang="ru-RU" dirty="0" smtClean="0"/>
              <a:t>.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ЗАДАНИЕ     ДЛЯ     ВИЗУАЛОВ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(</a:t>
            </a:r>
            <a:r>
              <a:rPr lang="ru-RU" sz="2400" b="1" dirty="0" smtClean="0">
                <a:solidFill>
                  <a:schemeClr val="bg1"/>
                </a:solidFill>
              </a:rPr>
              <a:t>интересно работать с таблицами, схемами, рисунками)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 </a:t>
            </a:r>
            <a:r>
              <a:rPr lang="ru-RU" sz="2400" dirty="0" smtClean="0">
                <a:solidFill>
                  <a:schemeClr val="bg1"/>
                </a:solidFill>
              </a:rPr>
              <a:t>ПРОСЛУШАЙТЕ  ЗАПИСЬ  ТЕКСТА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 романа «Евгений Онегин»  «СО СТОПОМ»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</a:t>
            </a:r>
            <a:r>
              <a:rPr lang="ru-RU" dirty="0" smtClean="0">
                <a:solidFill>
                  <a:schemeClr val="bg1"/>
                </a:solidFill>
              </a:rPr>
              <a:t> 9.24 по 19.44 минуты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(глава 1, строфы </a:t>
            </a:r>
            <a:r>
              <a:rPr lang="en-US" sz="2400" dirty="0" smtClean="0">
                <a:solidFill>
                  <a:schemeClr val="bg1"/>
                </a:solidFill>
              </a:rPr>
              <a:t>XV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 smtClean="0">
                <a:solidFill>
                  <a:schemeClr val="bg1"/>
                </a:solidFill>
              </a:rPr>
              <a:t>XVI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 smtClean="0">
                <a:solidFill>
                  <a:schemeClr val="bg1"/>
                </a:solidFill>
              </a:rPr>
              <a:t>XX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 smtClean="0">
                <a:solidFill>
                  <a:schemeClr val="bg1"/>
                </a:solidFill>
              </a:rPr>
              <a:t>XXI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 smtClean="0">
                <a:solidFill>
                  <a:schemeClr val="bg1"/>
                </a:solidFill>
              </a:rPr>
              <a:t>XXII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 smtClean="0">
                <a:solidFill>
                  <a:schemeClr val="bg1"/>
                </a:solidFill>
              </a:rPr>
              <a:t>XXIII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 smtClean="0">
                <a:solidFill>
                  <a:schemeClr val="bg1"/>
                </a:solidFill>
              </a:rPr>
              <a:t>XXIV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XXIV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 smtClean="0">
                <a:solidFill>
                  <a:schemeClr val="bg1"/>
                </a:solidFill>
              </a:rPr>
              <a:t> XXV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 smtClean="0">
                <a:solidFill>
                  <a:schemeClr val="bg1"/>
                </a:solidFill>
              </a:rPr>
              <a:t> XXVI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en-US" sz="2400" dirty="0" smtClean="0">
                <a:solidFill>
                  <a:schemeClr val="bg1"/>
                </a:solidFill>
              </a:rPr>
              <a:t>XXVIII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 smtClean="0">
                <a:solidFill>
                  <a:schemeClr val="bg1"/>
                </a:solidFill>
              </a:rPr>
              <a:t> XXXV</a:t>
            </a:r>
            <a:r>
              <a:rPr lang="ru-RU" sz="2400" dirty="0" smtClean="0">
                <a:solidFill>
                  <a:schemeClr val="bg1"/>
                </a:solidFill>
              </a:rPr>
              <a:t>,</a:t>
            </a:r>
            <a:r>
              <a:rPr lang="en-US" sz="2400" dirty="0" smtClean="0">
                <a:solidFill>
                  <a:schemeClr val="bg1"/>
                </a:solidFill>
              </a:rPr>
              <a:t> XXXVI</a:t>
            </a:r>
            <a:r>
              <a:rPr lang="ru-RU" sz="2400" dirty="0" smtClean="0">
                <a:solidFill>
                  <a:schemeClr val="bg1"/>
                </a:solidFill>
              </a:rPr>
              <a:t>).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 Прочитайте , используя  подходящий для вас вид чтения, предложенные строфы («</a:t>
            </a:r>
            <a:r>
              <a:rPr lang="ru-RU" dirty="0" err="1" smtClean="0">
                <a:solidFill>
                  <a:schemeClr val="bg1"/>
                </a:solidFill>
              </a:rPr>
              <a:t>Онегинская</a:t>
            </a:r>
            <a:r>
              <a:rPr lang="ru-RU" dirty="0" smtClean="0">
                <a:solidFill>
                  <a:schemeClr val="bg1"/>
                </a:solidFill>
              </a:rPr>
              <a:t> строфа» – 14 строк), подберите цитаты и заполните таблицу в характеристике «Распорядок дня, отношение к жизни, мировоззрение», </a:t>
            </a:r>
            <a:r>
              <a:rPr lang="ru-RU" b="1" dirty="0" smtClean="0">
                <a:solidFill>
                  <a:schemeClr val="bg1"/>
                </a:solidFill>
              </a:rPr>
              <a:t>используя современную стратегию чтения через создание </a:t>
            </a:r>
            <a:r>
              <a:rPr lang="en-US" b="1" dirty="0" smtClean="0">
                <a:solidFill>
                  <a:schemeClr val="bg1"/>
                </a:solidFill>
              </a:rPr>
              <a:t>SMS</a:t>
            </a:r>
            <a:r>
              <a:rPr lang="ru-RU" b="1" dirty="0" smtClean="0">
                <a:solidFill>
                  <a:schemeClr val="bg1"/>
                </a:solidFill>
              </a:rPr>
              <a:t>- сообщений по цитате. (Пример на основе стихотворения А.Ахматовой «Сжала руки под темной вуалью»: «Уйдешь – я умру»).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 Сделайте вывод, обобщив смысл цитаты.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143932" cy="1433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ЗАДАНИЕ     ДЛЯ     АУДИАЛОВ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(</a:t>
            </a:r>
            <a:r>
              <a:rPr lang="ru-RU" sz="2800" b="1" dirty="0" smtClean="0">
                <a:solidFill>
                  <a:schemeClr val="bg1"/>
                </a:solidFill>
              </a:rPr>
              <a:t>интересно работать  с материалами, которые  требуют слухового восприятия )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F:\ДЛЯ ХОРОШЕВСКОЙ\Снимок экрана (199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500826" y="1714488"/>
            <a:ext cx="2369267" cy="13573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2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</a:t>
            </a:r>
            <a:r>
              <a:rPr lang="ru-RU" dirty="0" smtClean="0">
                <a:solidFill>
                  <a:schemeClr val="bg1"/>
                </a:solidFill>
              </a:rPr>
              <a:t>.  ОБРАТИТЕСЬ К МАТЕРИАЛУ  в рабочем листе  «Состояние героя и его внутренний мир»  (строки из строф главы 1, ТЕКСТА романа «Евгений Онегин» 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 Прочитайте (используя  подходящий для вас вид чтения) предложенные строки, выберите лексику, связанную  с эмоциональным  состоянием  Евгения Онегина, его внутренним миром,  заполните таблицу в характеристике  «Состояние героя и его внутренний мир», составьте лестницу  эмоций и душевного состояния героя.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 Сделайте вывод, обобщив смысл цитаты.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ЗАДАНИЕ     ДЛЯ     КИНЕСТЕТИКОВ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(</a:t>
            </a:r>
            <a:r>
              <a:rPr lang="ru-RU" sz="2800" b="1" dirty="0" smtClean="0">
                <a:solidFill>
                  <a:schemeClr val="bg1"/>
                </a:solidFill>
              </a:rPr>
              <a:t>«чувствуют» окружающий мир )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1. </a:t>
            </a:r>
            <a:r>
              <a:rPr lang="ru-RU" dirty="0" smtClean="0">
                <a:solidFill>
                  <a:schemeClr val="bg1"/>
                </a:solidFill>
              </a:rPr>
              <a:t>Составьте </a:t>
            </a:r>
            <a:r>
              <a:rPr lang="ru-RU" b="1" dirty="0" smtClean="0">
                <a:solidFill>
                  <a:schemeClr val="bg1"/>
                </a:solidFill>
              </a:rPr>
              <a:t>вопросы для кроссворда к выделенным словам из цитат по произведению «Евгений Онегин» , используя  лексическое значение слов  и  учитывая </a:t>
            </a:r>
            <a:r>
              <a:rPr lang="ru-RU" dirty="0" smtClean="0">
                <a:solidFill>
                  <a:schemeClr val="bg1"/>
                </a:solidFill>
              </a:rPr>
              <a:t>контекст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2. Обязательно используйте толковый словарь или сеть Интернет.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При необходимости обращайтесь к тексту романа. Глава 1, строфы указаны в скобках.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* ВУ – высокий уровень сложности. Задание предназначено для очень сильного учащегося,  который работает на  свой успех, о предпочитает индивидуальную форму </a:t>
            </a:r>
            <a:r>
              <a:rPr lang="ru-RU" dirty="0" err="1" smtClean="0"/>
              <a:t>рабты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400" b="1" dirty="0" smtClean="0">
                <a:solidFill>
                  <a:schemeClr val="bg1"/>
                </a:solidFill>
              </a:rPr>
              <a:t>ИНДИВИДУАЛЬНОЕ ЗАДАНИЯ* (ВУ)</a:t>
            </a:r>
            <a:endParaRPr lang="ru-RU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5100" dirty="0" smtClean="0">
                <a:solidFill>
                  <a:schemeClr val="bg1"/>
                </a:solidFill>
              </a:rPr>
              <a:t>1.Узнайте значение своего имени. </a:t>
            </a:r>
          </a:p>
          <a:p>
            <a:r>
              <a:rPr lang="ru-RU" sz="5100" dirty="0" smtClean="0">
                <a:solidFill>
                  <a:schemeClr val="bg1"/>
                </a:solidFill>
              </a:rPr>
              <a:t> 2. Узнайте происхождение, значение  имени и фамилии Евгения Онегина, составьте статью о значении.</a:t>
            </a:r>
          </a:p>
          <a:p>
            <a:r>
              <a:rPr lang="ru-RU" sz="5100" dirty="0" smtClean="0">
                <a:solidFill>
                  <a:schemeClr val="bg1"/>
                </a:solidFill>
              </a:rPr>
              <a:t>2. Обязательно используйте толковый словарь или сеть Интернет. </a:t>
            </a:r>
          </a:p>
          <a:p>
            <a:pPr marL="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r>
              <a:rPr lang="ru-RU" sz="3200" dirty="0" smtClean="0">
                <a:solidFill>
                  <a:schemeClr val="bg1"/>
                </a:solidFill>
              </a:rPr>
              <a:t>* НУ – низкий уровень задания</a:t>
            </a:r>
            <a:r>
              <a:rPr lang="ru-RU" sz="3200" dirty="0" smtClean="0">
                <a:solidFill>
                  <a:srgbClr val="FF0000"/>
                </a:solidFill>
              </a:rPr>
              <a:t>. Задание предназначено для очень слабых учащихся. Задание предлагается на любом этапе работы групп, как только возникает ситуация, когда у таких обучающихся  концентрация внимания теряется.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Они могут 1. пройти по классу, взять необходимые источники и переключиться на творческое задание.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400" b="1" dirty="0" smtClean="0">
                <a:solidFill>
                  <a:schemeClr val="bg1"/>
                </a:solidFill>
              </a:rPr>
              <a:t>ИНДИВИДУАЛЬНОЕ ЗАДАНИЯ* (НУ)</a:t>
            </a:r>
            <a:endParaRPr lang="ru-RU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5100" dirty="0" smtClean="0"/>
              <a:t>1</a:t>
            </a:r>
            <a:r>
              <a:rPr lang="ru-RU" sz="5100" dirty="0" smtClean="0">
                <a:solidFill>
                  <a:schemeClr val="bg1"/>
                </a:solidFill>
              </a:rPr>
              <a:t>. </a:t>
            </a:r>
            <a:r>
              <a:rPr lang="ru-RU" sz="5100" b="1" dirty="0" smtClean="0">
                <a:solidFill>
                  <a:schemeClr val="bg1"/>
                </a:solidFill>
              </a:rPr>
              <a:t>Составьте</a:t>
            </a:r>
            <a:r>
              <a:rPr lang="ru-RU" sz="5100" dirty="0" smtClean="0">
                <a:solidFill>
                  <a:schemeClr val="bg1"/>
                </a:solidFill>
              </a:rPr>
              <a:t> основу для создания страницы </a:t>
            </a:r>
            <a:r>
              <a:rPr lang="en-US" sz="5100" dirty="0" smtClean="0">
                <a:solidFill>
                  <a:schemeClr val="bg1"/>
                </a:solidFill>
              </a:rPr>
              <a:t> </a:t>
            </a:r>
            <a:r>
              <a:rPr lang="ru-RU" sz="5100" dirty="0" smtClean="0">
                <a:solidFill>
                  <a:schemeClr val="bg1"/>
                </a:solidFill>
              </a:rPr>
              <a:t>Евгения Онегина  </a:t>
            </a:r>
            <a:r>
              <a:rPr lang="ru-RU" sz="5100" b="1" dirty="0" smtClean="0">
                <a:solidFill>
                  <a:schemeClr val="bg1"/>
                </a:solidFill>
              </a:rPr>
              <a:t>«</a:t>
            </a:r>
            <a:r>
              <a:rPr lang="ru-RU" sz="5100" b="1" dirty="0" err="1" smtClean="0">
                <a:solidFill>
                  <a:schemeClr val="bg1"/>
                </a:solidFill>
              </a:rPr>
              <a:t>Вконтакте</a:t>
            </a:r>
            <a:r>
              <a:rPr lang="ru-RU" sz="5100" b="1" dirty="0" smtClean="0">
                <a:solidFill>
                  <a:schemeClr val="bg1"/>
                </a:solidFill>
              </a:rPr>
              <a:t>».</a:t>
            </a:r>
          </a:p>
          <a:p>
            <a:r>
              <a:rPr lang="ru-RU" sz="5100" dirty="0" smtClean="0">
                <a:solidFill>
                  <a:schemeClr val="bg1"/>
                </a:solidFill>
              </a:rPr>
              <a:t>2. Обязательно используйте  пункты  основная информация, жизненная позиция, личная информация  и т.д. </a:t>
            </a:r>
          </a:p>
          <a:p>
            <a:r>
              <a:rPr lang="ru-RU" sz="5100" dirty="0" smtClean="0">
                <a:solidFill>
                  <a:schemeClr val="bg1"/>
                </a:solidFill>
              </a:rPr>
              <a:t>При необходимости обращайтесь к  сотрудничеству с  одноклассниками  из других  групп. </a:t>
            </a:r>
          </a:p>
          <a:p>
            <a:r>
              <a:rPr lang="en-US" sz="5100" dirty="0" smtClean="0">
                <a:solidFill>
                  <a:schemeClr val="bg1"/>
                </a:solidFill>
              </a:rPr>
              <a:t> </a:t>
            </a:r>
            <a:r>
              <a:rPr lang="ru-RU" sz="5100" dirty="0" smtClean="0">
                <a:solidFill>
                  <a:schemeClr val="bg1"/>
                </a:solidFill>
              </a:rPr>
              <a:t>ИСПОЛЬЗУЙТЕ  ПОДСЛУШЕННУЮ И ПОДСМОТРЕННУЮ  У НИХ   ИНФОРМАЦИЯ. 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sz="3200" dirty="0" smtClean="0">
                <a:solidFill>
                  <a:srgbClr val="FF0000"/>
                </a:solidFill>
              </a:rPr>
              <a:t>* НУ – низкий уровень задания. Задание предназначено для очень слабых учащихся. Задание предлагается на любом этапе работы групп, как только возникает ситуация, когда у таких обучающихся  концентрация внимания теряется.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Они могут 1. пройти по классу, взять необходимые источники и переключиться на творческое задание.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400" b="1" dirty="0" smtClean="0">
                <a:solidFill>
                  <a:schemeClr val="bg1"/>
                </a:solidFill>
              </a:rPr>
              <a:t>ИНДИВИДУАЛЬНОЕ ЗАДАНИЯ* (НУ)</a:t>
            </a:r>
            <a:endParaRPr lang="ru-RU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010" y="1524000"/>
            <a:ext cx="6583980" cy="45720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</a:rPr>
              <a:t>РЕЗУЛЬТАТ ИНДИВИДУАЛЬНОЙ РАБОТЫ УЧАЩИХСЯ С НИЗКОЙ МОТИВАЦИЕЙ ИЛИ С ЕЕ ОТСУТСТВИЕМ  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206</TotalTime>
  <Words>793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Times New Roman</vt:lpstr>
      <vt:lpstr>Wingdings 2</vt:lpstr>
      <vt:lpstr>Бумажная</vt:lpstr>
      <vt:lpstr>Незаурядность Евгения Онегин. Особенности и причины душевного состояния героя романа  А.С. Пушкина «Евгений Онегин»  </vt:lpstr>
      <vt:lpstr>Онегин- «герой _______   __________, который постоянно находится возле _______ или в самом _______ »</vt:lpstr>
      <vt:lpstr>ЗАДАНИЕ     ДЛЯ     ВИЗУАЛОВ (интересно работать с таблицами, схемами, рисунками)</vt:lpstr>
      <vt:lpstr>ЗАДАНИЕ     ДЛЯ     АУДИАЛОВ (интересно работать  с материалами, которые  требуют слухового восприятия )</vt:lpstr>
      <vt:lpstr>ЗАДАНИЕ     ДЛЯ     КИНЕСТЕТИКОВ («чувствуют» окружающий мир )</vt:lpstr>
      <vt:lpstr>ИНДИВИДУАЛЬНОЕ ЗАДАНИЯ* (ВУ)</vt:lpstr>
      <vt:lpstr>ИНДИВИДУАЛЬНОЕ ЗАДАНИЯ* (НУ)</vt:lpstr>
      <vt:lpstr>ИНДИВИДУАЛЬНОЕ ЗАДАНИЯ* (НУ)</vt:lpstr>
      <vt:lpstr>РЕЗУЛЬТАТ ИНДИВИДУАЛЬНОЙ РАБОТЫ УЧАЩИХСЯ С НИЗКОЙ МОТИВАЦИЕЙ ИЛИ С ЕЕ ОТСУТСТВИЕМ  </vt:lpstr>
      <vt:lpstr>Онегин- «герой своего времени, который постоянно находится возле себя или в самом себе »</vt:lpstr>
      <vt:lpstr>Домашнее задание (дифференцированное)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Онегин- «герой своего времени, который постоянно находится возле себя или в самом себе »</dc:title>
  <dc:creator>User</dc:creator>
  <cp:lastModifiedBy>Windows User</cp:lastModifiedBy>
  <cp:revision>12</cp:revision>
  <dcterms:created xsi:type="dcterms:W3CDTF">2020-04-27T19:26:59Z</dcterms:created>
  <dcterms:modified xsi:type="dcterms:W3CDTF">2020-05-27T15:00:43Z</dcterms:modified>
</cp:coreProperties>
</file>